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33"/>
  </p:notesMasterIdLst>
  <p:sldIdLst>
    <p:sldId id="256" r:id="rId2"/>
    <p:sldId id="258" r:id="rId3"/>
    <p:sldId id="261" r:id="rId4"/>
    <p:sldId id="284" r:id="rId5"/>
    <p:sldId id="286" r:id="rId6"/>
    <p:sldId id="285" r:id="rId7"/>
    <p:sldId id="287" r:id="rId8"/>
    <p:sldId id="289" r:id="rId9"/>
    <p:sldId id="288" r:id="rId10"/>
    <p:sldId id="290" r:id="rId11"/>
    <p:sldId id="291" r:id="rId12"/>
    <p:sldId id="292" r:id="rId13"/>
    <p:sldId id="293" r:id="rId14"/>
    <p:sldId id="297" r:id="rId15"/>
    <p:sldId id="298" r:id="rId16"/>
    <p:sldId id="299" r:id="rId17"/>
    <p:sldId id="296" r:id="rId18"/>
    <p:sldId id="295" r:id="rId19"/>
    <p:sldId id="294" r:id="rId20"/>
    <p:sldId id="300" r:id="rId21"/>
    <p:sldId id="301" r:id="rId22"/>
    <p:sldId id="302" r:id="rId23"/>
    <p:sldId id="304" r:id="rId24"/>
    <p:sldId id="305" r:id="rId25"/>
    <p:sldId id="303" r:id="rId26"/>
    <p:sldId id="306" r:id="rId27"/>
    <p:sldId id="307" r:id="rId28"/>
    <p:sldId id="308" r:id="rId29"/>
    <p:sldId id="309" r:id="rId30"/>
    <p:sldId id="310" r:id="rId31"/>
    <p:sldId id="283" r:id="rId3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D9FC113-274B-425E-A6CD-85D0D008E99D}">
  <a:tblStyle styleId="{DD9FC113-274B-425E-A6CD-85D0D008E9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13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9759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0371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6596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5440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47643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6232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65858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8637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4918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4110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37816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76408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97358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94101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06900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10233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9650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22896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0780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5027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Shape 6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4456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371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3964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8292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2108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6499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C7F464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012325" y="2960550"/>
            <a:ext cx="5445900" cy="240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1" name="Shape 11"/>
          <p:cNvSpPr/>
          <p:nvPr/>
        </p:nvSpPr>
        <p:spPr>
          <a:xfrm>
            <a:off x="6208125" y="5619450"/>
            <a:ext cx="2250000" cy="137700"/>
          </a:xfrm>
          <a:prstGeom prst="rect">
            <a:avLst/>
          </a:prstGeom>
          <a:solidFill>
            <a:srgbClr val="4ECD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691200" y="0"/>
            <a:ext cx="7761600" cy="1292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691200" y="1811604"/>
            <a:ext cx="7761600" cy="4412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▣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7" name="Shape 27"/>
          <p:cNvSpPr/>
          <p:nvPr/>
        </p:nvSpPr>
        <p:spPr>
          <a:xfrm>
            <a:off x="813273" y="1506189"/>
            <a:ext cx="1533600" cy="137700"/>
          </a:xfrm>
          <a:prstGeom prst="rect">
            <a:avLst/>
          </a:prstGeom>
          <a:solidFill>
            <a:srgbClr val="4ECD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Shape 28"/>
          <p:cNvSpPr/>
          <p:nvPr/>
        </p:nvSpPr>
        <p:spPr>
          <a:xfrm>
            <a:off x="0" y="0"/>
            <a:ext cx="137700" cy="6858000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556775" y="6446177"/>
            <a:ext cx="5487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4ECDC4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4" y="6720300"/>
            <a:ext cx="9144000" cy="137700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4297650" y="6369977"/>
            <a:ext cx="5487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91200" y="634300"/>
            <a:ext cx="77616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3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3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3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3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3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3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3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3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3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91200" y="1811604"/>
            <a:ext cx="7761600" cy="44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ts val="2400"/>
              <a:buFont typeface="Montserrat"/>
              <a:buChar char="▣"/>
              <a:defRPr sz="2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ts val="2000"/>
              <a:buFont typeface="Montserrat"/>
              <a:buChar char="□"/>
              <a:defRPr sz="2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ts val="2000"/>
              <a:buFont typeface="Montserrat"/>
              <a:buChar char="■"/>
              <a:defRPr sz="2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ts val="1800"/>
              <a:buFont typeface="Montserrat"/>
              <a:buChar char="●"/>
              <a:defRPr sz="1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ts val="1800"/>
              <a:buFont typeface="Montserrat"/>
              <a:buChar char="○"/>
              <a:defRPr sz="1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ts val="1800"/>
              <a:buFont typeface="Montserrat"/>
              <a:buChar char="■"/>
              <a:defRPr sz="1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ts val="1800"/>
              <a:buFont typeface="Montserrat"/>
              <a:buChar char="●"/>
              <a:defRPr sz="1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ts val="1800"/>
              <a:buFont typeface="Montserrat"/>
              <a:buChar char="○"/>
              <a:defRPr sz="1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ts val="1800"/>
              <a:buFont typeface="Montserrat"/>
              <a:buChar char="■"/>
              <a:defRPr sz="1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75" y="6446177"/>
            <a:ext cx="5487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 b="1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200" b="1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 b="1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 b="1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 b="1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 b="1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 b="1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 b="1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 b="1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6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io.run/#whitespac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ctrTitle"/>
          </p:nvPr>
        </p:nvSpPr>
        <p:spPr>
          <a:xfrm>
            <a:off x="2428240" y="2326640"/>
            <a:ext cx="6029985" cy="30396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dirty="0"/>
              <a:t>웹 해킹을 공부해보자</a:t>
            </a:r>
            <a:br>
              <a:rPr lang="en-US" altLang="ko-KR" sz="4400" dirty="0"/>
            </a:br>
            <a:br>
              <a:rPr lang="en-US" altLang="ko-KR" sz="4400" dirty="0"/>
            </a:br>
            <a:br>
              <a:rPr lang="en-US" altLang="ko-KR" sz="4400" dirty="0"/>
            </a:br>
            <a:r>
              <a:rPr lang="ko-KR" altLang="en-US" sz="4400" dirty="0"/>
              <a:t>박지윤</a:t>
            </a:r>
            <a:endParaRPr sz="4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8556775" y="6446177"/>
            <a:ext cx="5487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484852-D884-4990-8CEA-17D6B5931759}"/>
              </a:ext>
            </a:extLst>
          </p:cNvPr>
          <p:cNvSpPr/>
          <p:nvPr/>
        </p:nvSpPr>
        <p:spPr>
          <a:xfrm>
            <a:off x="690880" y="1036320"/>
            <a:ext cx="1859280" cy="92456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18CBD7-8FD9-43CA-9160-8ECDEEA9E7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7" t="-283" r="582" b="283"/>
          <a:stretch/>
        </p:blipFill>
        <p:spPr>
          <a:xfrm>
            <a:off x="1757680" y="833032"/>
            <a:ext cx="5147424" cy="35865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7AE7A7-5715-4F06-976A-619B25D7CB35}"/>
              </a:ext>
            </a:extLst>
          </p:cNvPr>
          <p:cNvSpPr txBox="1"/>
          <p:nvPr/>
        </p:nvSpPr>
        <p:spPr>
          <a:xfrm>
            <a:off x="1620520" y="5049520"/>
            <a:ext cx="6847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Montserrat"/>
              </a:rPr>
              <a:t>개발자 모드로 들어간 후 파일을 보면 저렇게 생긴 이미지 파일</a:t>
            </a:r>
            <a:r>
              <a:rPr lang="en-US" altLang="ko-KR" sz="1800" dirty="0">
                <a:latin typeface="Montserrat"/>
              </a:rPr>
              <a:t>(.</a:t>
            </a:r>
            <a:r>
              <a:rPr lang="en-US" altLang="ko-KR" sz="1800" dirty="0" err="1">
                <a:latin typeface="Montserrat"/>
              </a:rPr>
              <a:t>png</a:t>
            </a:r>
            <a:r>
              <a:rPr lang="en-US" altLang="ko-KR" sz="1800" dirty="0">
                <a:latin typeface="Montserrat"/>
              </a:rPr>
              <a:t>)</a:t>
            </a:r>
            <a:r>
              <a:rPr lang="ko-KR" altLang="en-US" sz="1800" dirty="0">
                <a:latin typeface="Montserrat"/>
              </a:rPr>
              <a:t>이 첨부되어 있음을 알 수 있음</a:t>
            </a:r>
            <a:endParaRPr lang="en-US" altLang="ko-KR" sz="1800" dirty="0">
              <a:latin typeface="Montserrat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9868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8556775" y="6446177"/>
            <a:ext cx="5487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D80E02-A440-472F-807A-182D0E78E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897" y="2837497"/>
            <a:ext cx="2694623" cy="269462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0A90412-F8E4-48D3-A057-8B8AD52E118C}"/>
              </a:ext>
            </a:extLst>
          </p:cNvPr>
          <p:cNvSpPr/>
          <p:nvPr/>
        </p:nvSpPr>
        <p:spPr>
          <a:xfrm>
            <a:off x="660400" y="1422400"/>
            <a:ext cx="1940560" cy="2946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689226-7658-4016-81AD-36B7149EE632}"/>
              </a:ext>
            </a:extLst>
          </p:cNvPr>
          <p:cNvSpPr txBox="1"/>
          <p:nvPr/>
        </p:nvSpPr>
        <p:spPr>
          <a:xfrm>
            <a:off x="985518" y="1550393"/>
            <a:ext cx="7449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Montserrat"/>
              </a:rPr>
              <a:t>문제에서 이게 정말 </a:t>
            </a:r>
            <a:r>
              <a:rPr lang="en-US" altLang="ko-KR" sz="1800" dirty="0" err="1">
                <a:latin typeface="Montserrat"/>
              </a:rPr>
              <a:t>png</a:t>
            </a:r>
            <a:r>
              <a:rPr lang="ko-KR" altLang="en-US" sz="1800" dirty="0">
                <a:latin typeface="Montserrat"/>
              </a:rPr>
              <a:t>파일일까</a:t>
            </a:r>
            <a:r>
              <a:rPr lang="en-US" altLang="ko-KR" sz="1800" dirty="0">
                <a:latin typeface="Montserrat"/>
              </a:rPr>
              <a:t>? </a:t>
            </a:r>
            <a:r>
              <a:rPr lang="ko-KR" altLang="en-US" sz="1800" dirty="0">
                <a:latin typeface="Montserrat"/>
              </a:rPr>
              <a:t>라는 부분이 수상해서</a:t>
            </a:r>
            <a:endParaRPr lang="en-US" altLang="ko-KR" sz="1800" dirty="0">
              <a:latin typeface="Montserrat"/>
            </a:endParaRPr>
          </a:p>
          <a:p>
            <a:endParaRPr lang="en-US" altLang="ko-KR" sz="1800" dirty="0">
              <a:latin typeface="Montserrat"/>
            </a:endParaRPr>
          </a:p>
          <a:p>
            <a:r>
              <a:rPr lang="en-US" altLang="ko-KR" sz="1800" dirty="0">
                <a:latin typeface="Montserrat"/>
              </a:rPr>
              <a:t>https://png2jpg.com/ko/ </a:t>
            </a:r>
            <a:r>
              <a:rPr lang="ko-KR" altLang="en-US" sz="1800" dirty="0">
                <a:latin typeface="Montserrat"/>
              </a:rPr>
              <a:t>를 이용해서 </a:t>
            </a:r>
            <a:r>
              <a:rPr lang="en-US" altLang="ko-KR" sz="1800" dirty="0" err="1">
                <a:latin typeface="Montserrat"/>
              </a:rPr>
              <a:t>png</a:t>
            </a:r>
            <a:r>
              <a:rPr lang="ko-KR" altLang="en-US" sz="1800" dirty="0">
                <a:latin typeface="Montserrat"/>
              </a:rPr>
              <a:t>파일을 </a:t>
            </a:r>
            <a:r>
              <a:rPr lang="en-US" altLang="ko-KR" sz="1800" dirty="0">
                <a:latin typeface="Montserrat"/>
              </a:rPr>
              <a:t>jpg</a:t>
            </a:r>
            <a:r>
              <a:rPr lang="ko-KR" altLang="en-US" sz="1800" dirty="0">
                <a:latin typeface="Montserrat"/>
              </a:rPr>
              <a:t>파일로 변환해줌</a:t>
            </a:r>
          </a:p>
        </p:txBody>
      </p:sp>
    </p:spTree>
    <p:extLst>
      <p:ext uri="{BB962C8B-B14F-4D97-AF65-F5344CB8AC3E}">
        <p14:creationId xmlns:p14="http://schemas.microsoft.com/office/powerpoint/2010/main" val="1297457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8556775" y="6446177"/>
            <a:ext cx="5487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16530E-1108-4CC8-8085-78015F08A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749" y="807668"/>
            <a:ext cx="3346502" cy="336754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449CF6B-476F-44B9-9053-66B685DEB40A}"/>
              </a:ext>
            </a:extLst>
          </p:cNvPr>
          <p:cNvSpPr/>
          <p:nvPr/>
        </p:nvSpPr>
        <p:spPr>
          <a:xfrm>
            <a:off x="619760" y="1351280"/>
            <a:ext cx="2001520" cy="6807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0ACEE-1A09-4055-88E5-93834865EFE5}"/>
              </a:ext>
            </a:extLst>
          </p:cNvPr>
          <p:cNvSpPr txBox="1"/>
          <p:nvPr/>
        </p:nvSpPr>
        <p:spPr>
          <a:xfrm>
            <a:off x="1691640" y="4917439"/>
            <a:ext cx="6151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Montserrat"/>
              </a:rPr>
              <a:t>두 그림을 포토샵으로 합쳐보았더니 </a:t>
            </a:r>
            <a:r>
              <a:rPr lang="en-US" altLang="ko-KR" sz="2000" dirty="0">
                <a:latin typeface="Montserrat"/>
              </a:rPr>
              <a:t>QR </a:t>
            </a:r>
            <a:r>
              <a:rPr lang="ko-KR" altLang="en-US" sz="2000" dirty="0">
                <a:latin typeface="Montserrat"/>
              </a:rPr>
              <a:t>코드가 나옴</a:t>
            </a:r>
            <a:endParaRPr lang="en-US" altLang="ko-KR" sz="2000" dirty="0">
              <a:latin typeface="Montserrat"/>
            </a:endParaRPr>
          </a:p>
          <a:p>
            <a:r>
              <a:rPr lang="ko-KR" altLang="en-US" sz="2000" dirty="0">
                <a:latin typeface="Montserrat"/>
              </a:rPr>
              <a:t>이를 찍어보면 </a:t>
            </a:r>
            <a:r>
              <a:rPr lang="en-US" altLang="ko-KR" sz="2000" dirty="0">
                <a:latin typeface="Montserrat"/>
              </a:rPr>
              <a:t>flag</a:t>
            </a:r>
            <a:r>
              <a:rPr lang="ko-KR" altLang="en-US" sz="2000" dirty="0">
                <a:latin typeface="Montserrat"/>
              </a:rPr>
              <a:t>값이 나옴</a:t>
            </a:r>
            <a:endParaRPr lang="en-US" altLang="ko-KR" sz="2000" dirty="0">
              <a:latin typeface="Montserrat"/>
            </a:endParaRPr>
          </a:p>
          <a:p>
            <a:r>
              <a:rPr lang="ko-KR" altLang="en-US" sz="2000" dirty="0">
                <a:latin typeface="Montserrat"/>
              </a:rPr>
              <a:t>해결</a:t>
            </a:r>
            <a:r>
              <a:rPr lang="en-US" altLang="ko-KR" sz="2000" dirty="0">
                <a:latin typeface="Montserrat"/>
              </a:rPr>
              <a:t>!</a:t>
            </a:r>
            <a:endParaRPr lang="ko-KR" altLang="en-US" sz="2000" dirty="0">
              <a:latin typeface="Montserra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20D00B5-1898-4625-BB34-067850DD63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45" t="72421" r="43666" b="-1"/>
          <a:stretch/>
        </p:blipFill>
        <p:spPr>
          <a:xfrm>
            <a:off x="3515360" y="1487772"/>
            <a:ext cx="2113280" cy="194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40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691200" y="0"/>
            <a:ext cx="7761600" cy="129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웹 해킹을 실습해보자</a:t>
            </a:r>
            <a:r>
              <a:rPr lang="en-US" altLang="ko-KR" dirty="0"/>
              <a:t>!</a:t>
            </a:r>
            <a:endParaRPr dirty="0"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8556775" y="6446177"/>
            <a:ext cx="5487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98E968-C47B-4353-804F-7426B8EADDD3}"/>
              </a:ext>
            </a:extLst>
          </p:cNvPr>
          <p:cNvSpPr txBox="1"/>
          <p:nvPr/>
        </p:nvSpPr>
        <p:spPr>
          <a:xfrm>
            <a:off x="995680" y="2306320"/>
            <a:ext cx="6492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Montserrat"/>
              </a:rPr>
              <a:t>목표 </a:t>
            </a:r>
            <a:r>
              <a:rPr lang="en-US" altLang="ko-KR" sz="2000" dirty="0">
                <a:latin typeface="Montserrat"/>
              </a:rPr>
              <a:t>: File</a:t>
            </a:r>
            <a:r>
              <a:rPr lang="ko-KR" altLang="en-US" sz="2000" dirty="0">
                <a:latin typeface="Montserrat"/>
              </a:rPr>
              <a:t> </a:t>
            </a:r>
            <a:r>
              <a:rPr lang="en-US" altLang="ko-KR" sz="2000" dirty="0">
                <a:latin typeface="Montserrat"/>
              </a:rPr>
              <a:t>Upload </a:t>
            </a:r>
            <a:r>
              <a:rPr lang="ko-KR" altLang="en-US" sz="2000" dirty="0">
                <a:latin typeface="Montserrat"/>
              </a:rPr>
              <a:t>공격을 실습해보자</a:t>
            </a:r>
            <a:r>
              <a:rPr lang="en-US" altLang="ko-KR" sz="2000" dirty="0">
                <a:latin typeface="Montserrat"/>
              </a:rPr>
              <a:t>!</a:t>
            </a:r>
          </a:p>
          <a:p>
            <a:endParaRPr lang="en-US" altLang="ko-KR" sz="2000" dirty="0">
              <a:latin typeface="Montserrat"/>
            </a:endParaRPr>
          </a:p>
          <a:p>
            <a:r>
              <a:rPr lang="en-US" altLang="ko-KR" sz="2000" dirty="0">
                <a:latin typeface="Montserrat"/>
              </a:rPr>
              <a:t>            </a:t>
            </a:r>
            <a:r>
              <a:rPr lang="ko-KR" altLang="en-US" sz="2000" dirty="0">
                <a:latin typeface="Montserrat"/>
              </a:rPr>
              <a:t>→ 웹 사이트 공격 </a:t>
            </a:r>
            <a:r>
              <a:rPr lang="en-US" altLang="ko-KR" sz="2000" dirty="0">
                <a:latin typeface="Montserrat"/>
              </a:rPr>
              <a:t>( </a:t>
            </a:r>
            <a:r>
              <a:rPr lang="ko-KR" altLang="en-US" sz="2000" dirty="0">
                <a:latin typeface="Montserrat"/>
              </a:rPr>
              <a:t>서버 공격 </a:t>
            </a:r>
            <a:r>
              <a:rPr lang="en-US" altLang="ko-KR" sz="2000" dirty="0">
                <a:latin typeface="Montserrat"/>
              </a:rPr>
              <a:t>X)</a:t>
            </a:r>
          </a:p>
          <a:p>
            <a:endParaRPr lang="en-US" altLang="ko-KR" sz="2000" dirty="0">
              <a:latin typeface="Montserrat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8710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691200" y="0"/>
            <a:ext cx="7761600" cy="129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알아야 할 것</a:t>
            </a:r>
            <a:endParaRPr dirty="0"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8556775" y="6446177"/>
            <a:ext cx="5487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98E968-C47B-4353-804F-7426B8EADDD3}"/>
              </a:ext>
            </a:extLst>
          </p:cNvPr>
          <p:cNvSpPr txBox="1"/>
          <p:nvPr/>
        </p:nvSpPr>
        <p:spPr>
          <a:xfrm>
            <a:off x="995680" y="2306320"/>
            <a:ext cx="77616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Montserrat"/>
              </a:rPr>
              <a:t>Shell – </a:t>
            </a:r>
            <a:r>
              <a:rPr lang="ko-KR" altLang="en-US" sz="2000" dirty="0">
                <a:latin typeface="Montserrat"/>
              </a:rPr>
              <a:t>사용자의 명령을 </a:t>
            </a:r>
            <a:r>
              <a:rPr lang="en-US" altLang="ko-KR" sz="2000" dirty="0">
                <a:latin typeface="Montserrat"/>
              </a:rPr>
              <a:t>OS</a:t>
            </a:r>
            <a:r>
              <a:rPr lang="ko-KR" altLang="en-US" sz="2000" dirty="0">
                <a:latin typeface="Montserrat"/>
              </a:rPr>
              <a:t>에 전달하는 프로그램</a:t>
            </a:r>
            <a:endParaRPr lang="en-US" altLang="ko-KR" sz="2000" dirty="0">
              <a:latin typeface="Montserrat"/>
            </a:endParaRPr>
          </a:p>
          <a:p>
            <a:endParaRPr lang="en-US" altLang="ko-KR" sz="2000" dirty="0">
              <a:latin typeface="Montserrat"/>
            </a:endParaRPr>
          </a:p>
          <a:p>
            <a:r>
              <a:rPr lang="en-US" altLang="ko-KR" sz="2000" dirty="0" err="1">
                <a:latin typeface="Montserrat"/>
              </a:rPr>
              <a:t>WebShell</a:t>
            </a:r>
            <a:r>
              <a:rPr lang="en-US" altLang="ko-KR" sz="2000" dirty="0">
                <a:latin typeface="Montserrat"/>
              </a:rPr>
              <a:t> – </a:t>
            </a:r>
            <a:r>
              <a:rPr lang="ko-KR" altLang="en-US" sz="2000" dirty="0" err="1">
                <a:latin typeface="Montserrat"/>
              </a:rPr>
              <a:t>웹브라우저를</a:t>
            </a:r>
            <a:r>
              <a:rPr lang="ko-KR" altLang="en-US" sz="2000" dirty="0">
                <a:latin typeface="Montserrat"/>
              </a:rPr>
              <a:t> 사용해서 </a:t>
            </a:r>
            <a:r>
              <a:rPr lang="en-US" altLang="ko-KR" sz="2000" dirty="0">
                <a:latin typeface="Montserrat"/>
              </a:rPr>
              <a:t>OS</a:t>
            </a:r>
            <a:r>
              <a:rPr lang="ko-KR" altLang="en-US" sz="2000" dirty="0">
                <a:latin typeface="Montserrat"/>
              </a:rPr>
              <a:t>에 명령을 전달하는 프로그램</a:t>
            </a:r>
            <a:endParaRPr lang="en-US" altLang="ko-KR" sz="2000" dirty="0">
              <a:latin typeface="Montserrat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4340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691200" y="0"/>
            <a:ext cx="7761600" cy="129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File Upload </a:t>
            </a:r>
            <a:r>
              <a:rPr lang="ko-KR" altLang="en-US" dirty="0"/>
              <a:t>공격 </a:t>
            </a:r>
            <a:endParaRPr dirty="0"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8556775" y="6446177"/>
            <a:ext cx="5487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3E8F68-5812-40EC-BF45-B8278E0C1686}"/>
              </a:ext>
            </a:extLst>
          </p:cNvPr>
          <p:cNvSpPr txBox="1"/>
          <p:nvPr/>
        </p:nvSpPr>
        <p:spPr>
          <a:xfrm>
            <a:off x="828200" y="2062480"/>
            <a:ext cx="74876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800" dirty="0">
                <a:latin typeface="Montserrat"/>
              </a:rPr>
              <a:t>웹 사이트 자체의 취약점을 이용한 해킹 기법</a:t>
            </a:r>
            <a:endParaRPr lang="en-US" altLang="ko-KR" sz="1800" dirty="0">
              <a:latin typeface="Montserrat"/>
            </a:endParaRPr>
          </a:p>
          <a:p>
            <a:pPr marL="342900" indent="-342900">
              <a:buAutoNum type="arabicPeriod"/>
            </a:pPr>
            <a:endParaRPr lang="en-US" altLang="ko-KR" sz="1800" dirty="0">
              <a:latin typeface="Montserrat"/>
            </a:endParaRPr>
          </a:p>
          <a:p>
            <a:pPr marL="342900" indent="-342900">
              <a:buAutoNum type="arabicPeriod"/>
            </a:pPr>
            <a:r>
              <a:rPr lang="ko-KR" altLang="en-US" sz="1800" dirty="0">
                <a:latin typeface="Montserrat"/>
              </a:rPr>
              <a:t>웹 사이트에서 제공하는 파일 업로드 기능을 악용 </a:t>
            </a:r>
            <a:r>
              <a:rPr lang="en-US" altLang="ko-KR" sz="1800" dirty="0">
                <a:latin typeface="Montserrat"/>
              </a:rPr>
              <a:t>(</a:t>
            </a:r>
            <a:r>
              <a:rPr lang="ko-KR" altLang="en-US" sz="1800" dirty="0">
                <a:latin typeface="Montserrat"/>
              </a:rPr>
              <a:t>파일</a:t>
            </a:r>
            <a:r>
              <a:rPr lang="en-US" altLang="ko-KR" sz="1800" dirty="0">
                <a:latin typeface="Montserrat"/>
              </a:rPr>
              <a:t>, </a:t>
            </a:r>
            <a:r>
              <a:rPr lang="ko-KR" altLang="en-US" sz="1800" dirty="0">
                <a:latin typeface="Montserrat"/>
              </a:rPr>
              <a:t>사진 첨부</a:t>
            </a:r>
            <a:r>
              <a:rPr lang="en-US" altLang="ko-KR" sz="1800" dirty="0">
                <a:latin typeface="Montserrat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1800" dirty="0">
              <a:latin typeface="Montserrat"/>
            </a:endParaRPr>
          </a:p>
          <a:p>
            <a:pPr marL="342900" indent="-342900">
              <a:buAutoNum type="arabicPeriod"/>
            </a:pPr>
            <a:r>
              <a:rPr lang="ko-KR" altLang="en-US" sz="1800" dirty="0">
                <a:latin typeface="Montserrat"/>
              </a:rPr>
              <a:t>웹 사이트 개발에 사용된 언어와 동일한 언어로 개발된 파일 업로드</a:t>
            </a:r>
            <a:endParaRPr lang="en-US" altLang="ko-KR" sz="1800" dirty="0">
              <a:latin typeface="Montserrat"/>
            </a:endParaRPr>
          </a:p>
          <a:p>
            <a:pPr marL="342900" indent="-342900">
              <a:buAutoNum type="arabicPeriod"/>
            </a:pPr>
            <a:endParaRPr lang="en-US" altLang="ko-KR" sz="1800" dirty="0">
              <a:latin typeface="Montserrat"/>
            </a:endParaRPr>
          </a:p>
          <a:p>
            <a:pPr marL="342900" indent="-342900">
              <a:buAutoNum type="arabicPeriod"/>
            </a:pPr>
            <a:r>
              <a:rPr lang="ko-KR" altLang="en-US" sz="1800" dirty="0">
                <a:latin typeface="Montserrat"/>
              </a:rPr>
              <a:t>업로드 된 파일이 저장되는 경로에 실행 권한이 할당 되어 있어야함</a:t>
            </a:r>
            <a:endParaRPr lang="en-US" altLang="ko-KR" sz="1800" dirty="0">
              <a:latin typeface="Montserrat"/>
            </a:endParaRPr>
          </a:p>
          <a:p>
            <a:pPr marL="342900" indent="-342900">
              <a:buAutoNum type="arabicPeriod"/>
            </a:pPr>
            <a:endParaRPr lang="en-US" altLang="ko-KR" sz="1800" dirty="0">
              <a:latin typeface="Montserrat"/>
            </a:endParaRPr>
          </a:p>
          <a:p>
            <a:pPr marL="342900" indent="-342900">
              <a:buAutoNum type="arabicPeriod"/>
            </a:pPr>
            <a:r>
              <a:rPr lang="ko-KR" altLang="en-US" sz="1800" dirty="0">
                <a:latin typeface="Montserrat"/>
              </a:rPr>
              <a:t>업로드 된 파일의 경로를 확인할 수 있어야 함</a:t>
            </a:r>
            <a:endParaRPr lang="en-US" altLang="ko-KR" sz="1800" dirty="0">
              <a:latin typeface="Montserrat"/>
            </a:endParaRPr>
          </a:p>
          <a:p>
            <a:pPr marL="342900" indent="-342900">
              <a:buAutoNum type="arabicPeriod"/>
            </a:pPr>
            <a:endParaRPr lang="en-US" altLang="ko-KR" sz="1800" dirty="0">
              <a:latin typeface="Montserrat"/>
            </a:endParaRPr>
          </a:p>
          <a:p>
            <a:pPr marL="342900" indent="-342900">
              <a:buAutoNum type="arabicPeriod"/>
            </a:pPr>
            <a:r>
              <a:rPr lang="ko-KR" altLang="en-US" sz="1800" dirty="0">
                <a:latin typeface="Montserrat"/>
              </a:rPr>
              <a:t>웹 브라우저를 통한 시스템 명령어 실행 권한을 획득함</a:t>
            </a:r>
            <a:endParaRPr lang="en-US" altLang="ko-KR" sz="1800" dirty="0">
              <a:latin typeface="Montserrat"/>
            </a:endParaRPr>
          </a:p>
          <a:p>
            <a:pPr marL="342900" indent="-342900">
              <a:buAutoNum type="arabicPeriod"/>
            </a:pPr>
            <a:endParaRPr lang="en-US" altLang="ko-KR" sz="1800" dirty="0">
              <a:latin typeface="Montserrat"/>
            </a:endParaRPr>
          </a:p>
          <a:p>
            <a:pPr marL="342900" indent="-342900">
              <a:buAutoNum type="arabicPeriod"/>
            </a:pPr>
            <a:r>
              <a:rPr lang="ko-KR" altLang="en-US" sz="1800" dirty="0">
                <a:latin typeface="Montserrat"/>
              </a:rPr>
              <a:t>웹 해킹 피해를 입은 웹 서버의 대부분에서 웹 쉘이 발견되었음</a:t>
            </a:r>
            <a:endParaRPr lang="en-US" altLang="ko-KR" sz="1800" dirty="0">
              <a:latin typeface="Montserrat"/>
            </a:endParaRPr>
          </a:p>
          <a:p>
            <a:pPr marL="342900" indent="-342900"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14106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691200" y="0"/>
            <a:ext cx="7761600" cy="129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공격 절차</a:t>
            </a:r>
            <a:endParaRPr dirty="0"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8556775" y="6446177"/>
            <a:ext cx="5487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3E8F68-5812-40EC-BF45-B8278E0C1686}"/>
              </a:ext>
            </a:extLst>
          </p:cNvPr>
          <p:cNvSpPr txBox="1"/>
          <p:nvPr/>
        </p:nvSpPr>
        <p:spPr>
          <a:xfrm>
            <a:off x="828200" y="2062480"/>
            <a:ext cx="74876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>
                <a:latin typeface="Montserrat"/>
              </a:rPr>
              <a:t>개발 언어 확인</a:t>
            </a:r>
            <a:endParaRPr lang="en-US" altLang="ko-KR" sz="2000" dirty="0">
              <a:latin typeface="Montserrat"/>
            </a:endParaRPr>
          </a:p>
          <a:p>
            <a:pPr marL="342900" indent="-342900">
              <a:buAutoNum type="arabicPeriod"/>
            </a:pPr>
            <a:endParaRPr lang="en-US" altLang="ko-KR" sz="2000" dirty="0">
              <a:latin typeface="Montserrat"/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latin typeface="Montserrat"/>
              </a:rPr>
              <a:t>파일 업로드 기능 찾기</a:t>
            </a:r>
            <a:endParaRPr lang="en-US" altLang="ko-KR" sz="2000" dirty="0">
              <a:latin typeface="Montserrat"/>
            </a:endParaRPr>
          </a:p>
          <a:p>
            <a:pPr marL="342900" indent="-342900">
              <a:buAutoNum type="arabicPeriod"/>
            </a:pPr>
            <a:endParaRPr lang="en-US" altLang="ko-KR" sz="2000" dirty="0">
              <a:latin typeface="Montserrat"/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latin typeface="Montserrat"/>
              </a:rPr>
              <a:t>정상적인 파일 업로드 후 업로드 된 경로 및 실행 권한을 확인</a:t>
            </a:r>
            <a:endParaRPr lang="en-US" altLang="ko-KR" sz="2000" dirty="0">
              <a:latin typeface="Montserrat"/>
            </a:endParaRPr>
          </a:p>
          <a:p>
            <a:pPr marL="342900" indent="-342900">
              <a:buAutoNum type="arabicPeriod"/>
            </a:pPr>
            <a:endParaRPr lang="en-US" altLang="ko-KR" sz="2000" dirty="0">
              <a:latin typeface="Montserrat"/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latin typeface="Montserrat"/>
              </a:rPr>
              <a:t>파일 업로드 제한 정책을 확인 후 가능한 확장자를 확인</a:t>
            </a:r>
            <a:endParaRPr lang="en-US" altLang="ko-KR" sz="2000" dirty="0">
              <a:latin typeface="Montserrat"/>
            </a:endParaRPr>
          </a:p>
          <a:p>
            <a:pPr marL="342900" indent="-342900">
              <a:buAutoNum type="arabicPeriod"/>
            </a:pPr>
            <a:endParaRPr lang="en-US" altLang="ko-KR" sz="2000" dirty="0">
              <a:latin typeface="Montserrat"/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latin typeface="Montserrat"/>
              </a:rPr>
              <a:t>공격용 파일 업로드</a:t>
            </a:r>
            <a:endParaRPr lang="en-US" altLang="ko-KR" sz="2000" dirty="0">
              <a:latin typeface="Montserrat"/>
            </a:endParaRPr>
          </a:p>
          <a:p>
            <a:pPr marL="342900" indent="-342900">
              <a:buAutoNum type="arabicPeriod"/>
            </a:pPr>
            <a:endParaRPr lang="en-US" altLang="ko-KR" sz="2000" dirty="0">
              <a:latin typeface="Montserrat"/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latin typeface="Montserrat"/>
              </a:rPr>
              <a:t>웹 브라우저로 파일을 실행</a:t>
            </a:r>
            <a:endParaRPr lang="en-US" altLang="ko-KR" sz="2000" dirty="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838927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8556775" y="6446177"/>
            <a:ext cx="5487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49CF6B-476F-44B9-9053-66B685DEB40A}"/>
              </a:ext>
            </a:extLst>
          </p:cNvPr>
          <p:cNvSpPr/>
          <p:nvPr/>
        </p:nvSpPr>
        <p:spPr>
          <a:xfrm>
            <a:off x="619760" y="1351280"/>
            <a:ext cx="2001520" cy="6807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E980D2-89D5-4EE6-8380-22C9BB834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30" y="1214639"/>
            <a:ext cx="7517340" cy="413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46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8556775" y="6446177"/>
            <a:ext cx="5487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49CF6B-476F-44B9-9053-66B685DEB40A}"/>
              </a:ext>
            </a:extLst>
          </p:cNvPr>
          <p:cNvSpPr/>
          <p:nvPr/>
        </p:nvSpPr>
        <p:spPr>
          <a:xfrm>
            <a:off x="619760" y="1351280"/>
            <a:ext cx="2001520" cy="6807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E3CA38-BC7A-4A68-A32F-772F7E21F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280" y="681883"/>
            <a:ext cx="3530781" cy="41531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2D5AF7-D8CF-4628-BC60-95B8D53E6AD7}"/>
              </a:ext>
            </a:extLst>
          </p:cNvPr>
          <p:cNvSpPr txBox="1"/>
          <p:nvPr/>
        </p:nvSpPr>
        <p:spPr>
          <a:xfrm>
            <a:off x="2621280" y="5504393"/>
            <a:ext cx="3530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Montserrat"/>
              </a:rPr>
              <a:t>웹 페이지가 작성된 언어를 확인</a:t>
            </a:r>
            <a:endParaRPr lang="en-US" altLang="ko-KR" sz="1800" dirty="0">
              <a:latin typeface="Montserrat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8090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8556775" y="6446177"/>
            <a:ext cx="5487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49CF6B-476F-44B9-9053-66B685DEB40A}"/>
              </a:ext>
            </a:extLst>
          </p:cNvPr>
          <p:cNvSpPr/>
          <p:nvPr/>
        </p:nvSpPr>
        <p:spPr>
          <a:xfrm>
            <a:off x="619760" y="1351280"/>
            <a:ext cx="2001520" cy="6807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3138FC-5D6D-4C56-9914-62095308A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88" y="933321"/>
            <a:ext cx="7817252" cy="499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91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/>
        </p:nvSpPr>
        <p:spPr>
          <a:xfrm>
            <a:off x="0" y="171208"/>
            <a:ext cx="9144000" cy="2372437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ctrTitle" idx="4294967295"/>
          </p:nvPr>
        </p:nvSpPr>
        <p:spPr>
          <a:xfrm>
            <a:off x="582500" y="366350"/>
            <a:ext cx="50253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0" dirty="0">
                <a:solidFill>
                  <a:srgbClr val="4ECDC4"/>
                </a:solidFill>
              </a:rPr>
              <a:t>목차</a:t>
            </a:r>
            <a:endParaRPr sz="8000" dirty="0">
              <a:solidFill>
                <a:srgbClr val="4ECDC4"/>
              </a:solidFill>
            </a:endParaRPr>
          </a:p>
        </p:txBody>
      </p:sp>
      <p:sp>
        <p:nvSpPr>
          <p:cNvPr id="78" name="Shape 78"/>
          <p:cNvSpPr txBox="1">
            <a:spLocks noGrp="1"/>
          </p:cNvSpPr>
          <p:nvPr>
            <p:ph type="subTitle" idx="4294967295"/>
          </p:nvPr>
        </p:nvSpPr>
        <p:spPr>
          <a:xfrm>
            <a:off x="889497" y="2543645"/>
            <a:ext cx="7913706" cy="1770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42950" lvl="0" indent="-74295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US" sz="4000" b="1" dirty="0"/>
              <a:t>Wargame.kr</a:t>
            </a:r>
            <a:r>
              <a:rPr lang="ko-KR" altLang="en-US" sz="4000" b="1" dirty="0"/>
              <a:t>의 </a:t>
            </a:r>
            <a:r>
              <a:rPr lang="en-US" altLang="ko-KR" sz="4000" b="1" dirty="0"/>
              <a:t>2</a:t>
            </a:r>
            <a:r>
              <a:rPr lang="ko-KR" altLang="en-US" sz="4000" b="1" dirty="0"/>
              <a:t>문제</a:t>
            </a:r>
            <a:endParaRPr lang="en-US" altLang="ko-KR" sz="4000" b="1" dirty="0"/>
          </a:p>
          <a:p>
            <a:pPr marL="742950" lvl="0" indent="-74295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ko-KR" altLang="en-US" sz="4000" b="1" dirty="0"/>
              <a:t>웹 해킹 실습</a:t>
            </a:r>
            <a:endParaRPr sz="400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8556775" y="6446177"/>
            <a:ext cx="5487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49CF6B-476F-44B9-9053-66B685DEB40A}"/>
              </a:ext>
            </a:extLst>
          </p:cNvPr>
          <p:cNvSpPr/>
          <p:nvPr/>
        </p:nvSpPr>
        <p:spPr>
          <a:xfrm>
            <a:off x="619760" y="1351280"/>
            <a:ext cx="2001520" cy="6807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0BF3DD-D1E5-4E4A-82B2-9FB814E84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185" y="921118"/>
            <a:ext cx="4193630" cy="501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29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8556775" y="6446177"/>
            <a:ext cx="5487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49CF6B-476F-44B9-9053-66B685DEB40A}"/>
              </a:ext>
            </a:extLst>
          </p:cNvPr>
          <p:cNvSpPr/>
          <p:nvPr/>
        </p:nvSpPr>
        <p:spPr>
          <a:xfrm>
            <a:off x="619760" y="1351280"/>
            <a:ext cx="2001520" cy="6807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0D3528-D166-4C1A-8B4A-0FBC35963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09" y="590404"/>
            <a:ext cx="8414182" cy="567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39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8556775" y="6446177"/>
            <a:ext cx="5487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49CF6B-476F-44B9-9053-66B685DEB40A}"/>
              </a:ext>
            </a:extLst>
          </p:cNvPr>
          <p:cNvSpPr/>
          <p:nvPr/>
        </p:nvSpPr>
        <p:spPr>
          <a:xfrm>
            <a:off x="619760" y="1351280"/>
            <a:ext cx="2001520" cy="6807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B9A989-0B84-4BEC-B744-D01E03852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520" y="1351280"/>
            <a:ext cx="6359501" cy="383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855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8556775" y="6446177"/>
            <a:ext cx="5487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49CF6B-476F-44B9-9053-66B685DEB40A}"/>
              </a:ext>
            </a:extLst>
          </p:cNvPr>
          <p:cNvSpPr/>
          <p:nvPr/>
        </p:nvSpPr>
        <p:spPr>
          <a:xfrm>
            <a:off x="619760" y="1351280"/>
            <a:ext cx="2001520" cy="6807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B9A989-0B84-4BEC-B744-D01E03852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519" y="1351280"/>
            <a:ext cx="6359501" cy="3830320"/>
          </a:xfrm>
          <a:prstGeom prst="rect">
            <a:avLst/>
          </a:prstGeom>
        </p:spPr>
      </p:pic>
      <p:sp>
        <p:nvSpPr>
          <p:cNvPr id="2" name="실행 단추: 도움말 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B777C2B8-F2CB-41EA-B3E7-B35C3D16B834}"/>
              </a:ext>
            </a:extLst>
          </p:cNvPr>
          <p:cNvSpPr/>
          <p:nvPr/>
        </p:nvSpPr>
        <p:spPr>
          <a:xfrm>
            <a:off x="2164080" y="1056640"/>
            <a:ext cx="4968240" cy="4257040"/>
          </a:xfrm>
          <a:prstGeom prst="actionButtonHelp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704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8556775" y="6446177"/>
            <a:ext cx="5487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49CF6B-476F-44B9-9053-66B685DEB40A}"/>
              </a:ext>
            </a:extLst>
          </p:cNvPr>
          <p:cNvSpPr/>
          <p:nvPr/>
        </p:nvSpPr>
        <p:spPr>
          <a:xfrm>
            <a:off x="619760" y="1351280"/>
            <a:ext cx="2001520" cy="6807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34DDA2-2871-440F-A74C-E913CA86E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760" y="1691640"/>
            <a:ext cx="4711159" cy="369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324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8556775" y="6446177"/>
            <a:ext cx="5487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49CF6B-476F-44B9-9053-66B685DEB40A}"/>
              </a:ext>
            </a:extLst>
          </p:cNvPr>
          <p:cNvSpPr/>
          <p:nvPr/>
        </p:nvSpPr>
        <p:spPr>
          <a:xfrm>
            <a:off x="619760" y="1351280"/>
            <a:ext cx="2001520" cy="6807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732489-BFD5-4621-B7A3-D3DCE1D55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171" y="1180984"/>
            <a:ext cx="5975657" cy="449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336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8556775" y="6446177"/>
            <a:ext cx="5487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49CF6B-476F-44B9-9053-66B685DEB40A}"/>
              </a:ext>
            </a:extLst>
          </p:cNvPr>
          <p:cNvSpPr/>
          <p:nvPr/>
        </p:nvSpPr>
        <p:spPr>
          <a:xfrm>
            <a:off x="619760" y="1351280"/>
            <a:ext cx="2001520" cy="6807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43553F-110A-46A2-B6D2-6678908A8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24" y="1263609"/>
            <a:ext cx="7605712" cy="21653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9BF042-9105-4EA8-8A27-FDB9B8150365}"/>
              </a:ext>
            </a:extLst>
          </p:cNvPr>
          <p:cNvSpPr txBox="1"/>
          <p:nvPr/>
        </p:nvSpPr>
        <p:spPr>
          <a:xfrm>
            <a:off x="1068855" y="4055508"/>
            <a:ext cx="748792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Montserrat"/>
              </a:rPr>
              <a:t>php </a:t>
            </a:r>
            <a:r>
              <a:rPr lang="ko-KR" altLang="en-US" sz="2000" dirty="0">
                <a:latin typeface="Montserrat"/>
              </a:rPr>
              <a:t>확장자를 </a:t>
            </a:r>
            <a:r>
              <a:rPr lang="en-US" altLang="ko-KR" sz="2000" dirty="0">
                <a:latin typeface="Montserrat"/>
              </a:rPr>
              <a:t>php.kr</a:t>
            </a:r>
            <a:r>
              <a:rPr lang="ko-KR" altLang="en-US" sz="2000" dirty="0">
                <a:latin typeface="Montserrat"/>
              </a:rPr>
              <a:t>로 등록했을 때 </a:t>
            </a:r>
            <a:r>
              <a:rPr lang="en-US" altLang="ko-KR" sz="2000" dirty="0">
                <a:latin typeface="Montserrat"/>
              </a:rPr>
              <a:t>php</a:t>
            </a:r>
            <a:r>
              <a:rPr lang="ko-KR" altLang="en-US" sz="2000" dirty="0">
                <a:latin typeface="Montserrat"/>
              </a:rPr>
              <a:t>로 실행이 되는 이유</a:t>
            </a:r>
            <a:r>
              <a:rPr lang="en-US" altLang="ko-KR" sz="2000" dirty="0">
                <a:latin typeface="Montserrat"/>
              </a:rPr>
              <a:t>?</a:t>
            </a:r>
          </a:p>
          <a:p>
            <a:endParaRPr lang="en-US" altLang="ko-KR" sz="2000" dirty="0">
              <a:latin typeface="Montserrat"/>
            </a:endParaRPr>
          </a:p>
          <a:p>
            <a:pPr marL="285750" indent="-285750">
              <a:buFontTx/>
              <a:buChar char="-"/>
            </a:pPr>
            <a:r>
              <a:rPr lang="en-US" altLang="ko-KR" sz="2000" dirty="0">
                <a:latin typeface="Montserrat"/>
              </a:rPr>
              <a:t>.</a:t>
            </a:r>
            <a:r>
              <a:rPr lang="en-US" altLang="ko-KR" sz="2000" dirty="0" err="1">
                <a:latin typeface="Montserrat"/>
              </a:rPr>
              <a:t>kr</a:t>
            </a:r>
            <a:r>
              <a:rPr lang="ko-KR" altLang="en-US" sz="2000" dirty="0">
                <a:latin typeface="Montserrat"/>
              </a:rPr>
              <a:t>이라는 확장자는 존재하지 않기 때문에 </a:t>
            </a:r>
            <a:r>
              <a:rPr lang="en-US" altLang="ko-KR" sz="2000" dirty="0">
                <a:latin typeface="Montserrat"/>
              </a:rPr>
              <a:t>php</a:t>
            </a:r>
            <a:r>
              <a:rPr lang="ko-KR" altLang="en-US" sz="2000" dirty="0">
                <a:latin typeface="Montserrat"/>
              </a:rPr>
              <a:t>로 인식이 됨</a:t>
            </a:r>
            <a:endParaRPr lang="en-US" altLang="ko-KR" sz="2000" dirty="0">
              <a:latin typeface="Montserrat"/>
            </a:endParaRP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Montserrat"/>
            </a:endParaRP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58089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8556775" y="6446177"/>
            <a:ext cx="5487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49CF6B-476F-44B9-9053-66B685DEB40A}"/>
              </a:ext>
            </a:extLst>
          </p:cNvPr>
          <p:cNvSpPr/>
          <p:nvPr/>
        </p:nvSpPr>
        <p:spPr>
          <a:xfrm>
            <a:off x="619760" y="1351280"/>
            <a:ext cx="2001520" cy="6807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826EB6-2F5C-4365-B356-E921DB09E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" y="387298"/>
            <a:ext cx="7937015" cy="22136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BBF772-C41F-4F98-8731-8A44A8B0E3A5}"/>
              </a:ext>
            </a:extLst>
          </p:cNvPr>
          <p:cNvSpPr txBox="1"/>
          <p:nvPr/>
        </p:nvSpPr>
        <p:spPr>
          <a:xfrm>
            <a:off x="3200400" y="2844800"/>
            <a:ext cx="44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리눅스 명령어 실행됨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3869DAC-D577-4D67-BC09-0DB39C389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60" y="3492279"/>
            <a:ext cx="7937015" cy="22989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8399C-E1DF-4914-813A-33E43031C146}"/>
              </a:ext>
            </a:extLst>
          </p:cNvPr>
          <p:cNvSpPr txBox="1"/>
          <p:nvPr/>
        </p:nvSpPr>
        <p:spPr>
          <a:xfrm>
            <a:off x="3373120" y="6114831"/>
            <a:ext cx="2987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Nobody</a:t>
            </a:r>
            <a:r>
              <a:rPr lang="ko-KR" altLang="en-US" dirty="0"/>
              <a:t> 권한 가짐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28478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8556775" y="6446177"/>
            <a:ext cx="5487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49CF6B-476F-44B9-9053-66B685DEB40A}"/>
              </a:ext>
            </a:extLst>
          </p:cNvPr>
          <p:cNvSpPr/>
          <p:nvPr/>
        </p:nvSpPr>
        <p:spPr>
          <a:xfrm>
            <a:off x="619760" y="1351280"/>
            <a:ext cx="2001520" cy="6807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2C8DAD-2C78-4DFF-90A6-D99CE6787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284" y="802641"/>
            <a:ext cx="6717936" cy="32855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C75497-58B8-4347-BB43-4F763F1BF681}"/>
              </a:ext>
            </a:extLst>
          </p:cNvPr>
          <p:cNvSpPr txBox="1"/>
          <p:nvPr/>
        </p:nvSpPr>
        <p:spPr>
          <a:xfrm>
            <a:off x="1351310" y="4762340"/>
            <a:ext cx="7479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Montserrat"/>
              </a:rPr>
              <a:t>nobody </a:t>
            </a:r>
            <a:r>
              <a:rPr lang="ko-KR" altLang="en-US" sz="2000" dirty="0">
                <a:latin typeface="Montserrat"/>
              </a:rPr>
              <a:t>권한을 갖고 있음이 확인됨</a:t>
            </a:r>
            <a:endParaRPr lang="en-US" altLang="ko-KR" sz="2000" dirty="0">
              <a:latin typeface="Montserrat"/>
            </a:endParaRPr>
          </a:p>
          <a:p>
            <a:endParaRPr lang="ko-KR" altLang="en-US" sz="2000" dirty="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201638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8556775" y="6446177"/>
            <a:ext cx="5487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49CF6B-476F-44B9-9053-66B685DEB40A}"/>
              </a:ext>
            </a:extLst>
          </p:cNvPr>
          <p:cNvSpPr/>
          <p:nvPr/>
        </p:nvSpPr>
        <p:spPr>
          <a:xfrm>
            <a:off x="619760" y="1351280"/>
            <a:ext cx="2001520" cy="6807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C75497-58B8-4347-BB43-4F763F1BF681}"/>
              </a:ext>
            </a:extLst>
          </p:cNvPr>
          <p:cNvSpPr txBox="1"/>
          <p:nvPr/>
        </p:nvSpPr>
        <p:spPr>
          <a:xfrm>
            <a:off x="1351310" y="5580884"/>
            <a:ext cx="7479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Montserrat"/>
              </a:rPr>
              <a:t>Passwd </a:t>
            </a:r>
            <a:r>
              <a:rPr lang="ko-KR" altLang="en-US" sz="2000" dirty="0">
                <a:latin typeface="Montserrat"/>
              </a:rPr>
              <a:t>파일은 읽을 수 있지만 </a:t>
            </a:r>
            <a:r>
              <a:rPr lang="en-US" altLang="ko-KR" sz="2000" dirty="0">
                <a:latin typeface="Montserrat"/>
              </a:rPr>
              <a:t>root </a:t>
            </a:r>
            <a:r>
              <a:rPr lang="ko-KR" altLang="en-US" sz="2000" dirty="0">
                <a:latin typeface="Montserrat"/>
              </a:rPr>
              <a:t>권한으로만 읽을 수 있는 </a:t>
            </a:r>
            <a:r>
              <a:rPr lang="en-US" altLang="ko-KR" sz="2000" dirty="0">
                <a:latin typeface="Montserrat"/>
              </a:rPr>
              <a:t>shadow </a:t>
            </a:r>
            <a:r>
              <a:rPr lang="ko-KR" altLang="en-US" sz="2000" dirty="0">
                <a:latin typeface="Montserrat"/>
              </a:rPr>
              <a:t>파일은 읽을 수 없음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A75B4C-9CAC-4793-B6EA-F6FA6F955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975" y="124339"/>
            <a:ext cx="4511145" cy="521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4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691200" y="0"/>
            <a:ext cx="7761600" cy="129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Wargame.kr 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en-US" altLang="ko-KR" dirty="0" err="1"/>
              <a:t>WTF_Code</a:t>
            </a:r>
            <a:r>
              <a:rPr lang="ko-KR" altLang="en-US" dirty="0"/>
              <a:t>를 풀어보자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8556775" y="6446177"/>
            <a:ext cx="5487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EE642A-C421-4418-848F-F4B035DFE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57" y="2365947"/>
            <a:ext cx="7652143" cy="245122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5FE7FB-092C-4FBF-B968-F4E0DB3FB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공부한 내용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7B6577-FBE7-4166-856F-A1C1B74FA5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업로드 확장자 제한을 우회할 때</a:t>
            </a:r>
            <a:endParaRPr lang="en-US" altLang="ko-KR" dirty="0"/>
          </a:p>
          <a:p>
            <a:endParaRPr lang="en-US" altLang="ko-KR" dirty="0"/>
          </a:p>
          <a:p>
            <a:pPr marL="76200" indent="0">
              <a:buNone/>
            </a:pPr>
            <a:r>
              <a:rPr lang="en-US" altLang="ko-KR" dirty="0"/>
              <a:t>	- Black List –  </a:t>
            </a:r>
            <a:r>
              <a:rPr lang="ko-KR" altLang="en-US" dirty="0"/>
              <a:t>업로드 불가능한 확장자 리스트</a:t>
            </a:r>
            <a:endParaRPr lang="en-US" altLang="ko-KR" dirty="0"/>
          </a:p>
          <a:p>
            <a:pPr marL="76200" indent="0">
              <a:buNone/>
            </a:pPr>
            <a:endParaRPr lang="en-US" altLang="ko-KR" dirty="0"/>
          </a:p>
          <a:p>
            <a:pPr marL="76200" indent="0">
              <a:buNone/>
            </a:pPr>
            <a:r>
              <a:rPr lang="en-US" altLang="ko-KR" dirty="0"/>
              <a:t>	- White List – </a:t>
            </a:r>
            <a:r>
              <a:rPr lang="ko-KR" altLang="en-US" dirty="0"/>
              <a:t>업로드 가능한 확장자 리스트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F53BC5-EFE5-4419-BD5B-FCCD0FC5F3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92446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 txBox="1"/>
          <p:nvPr/>
        </p:nvSpPr>
        <p:spPr>
          <a:xfrm>
            <a:off x="3750070" y="1329623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600" dirty="0">
                <a:solidFill>
                  <a:srgbClr val="454F5B"/>
                </a:solidFill>
              </a:rPr>
              <a:t>😉</a:t>
            </a:r>
            <a:endParaRPr sz="9600" dirty="0">
              <a:solidFill>
                <a:srgbClr val="454F5B"/>
              </a:solidFill>
            </a:endParaRPr>
          </a:p>
        </p:txBody>
      </p:sp>
      <p:sp>
        <p:nvSpPr>
          <p:cNvPr id="677" name="Shape 677"/>
          <p:cNvSpPr txBox="1">
            <a:spLocks noGrp="1"/>
          </p:cNvSpPr>
          <p:nvPr>
            <p:ph type="sldNum" idx="12"/>
          </p:nvPr>
        </p:nvSpPr>
        <p:spPr>
          <a:xfrm>
            <a:off x="4297650" y="6369977"/>
            <a:ext cx="5487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873441-9474-4A65-A1B7-5273EBBB2E43}"/>
              </a:ext>
            </a:extLst>
          </p:cNvPr>
          <p:cNvSpPr/>
          <p:nvPr/>
        </p:nvSpPr>
        <p:spPr>
          <a:xfrm>
            <a:off x="3360476" y="3174360"/>
            <a:ext cx="2219788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8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Montserrat"/>
              </a:rPr>
              <a:t>끝</a:t>
            </a:r>
            <a:endParaRPr lang="en-US" altLang="ko-KR" sz="8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8556775" y="6446177"/>
            <a:ext cx="5487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138C30-03F7-4427-BE8D-3771BA7C8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433" y="2007523"/>
            <a:ext cx="7199134" cy="284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87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8556775" y="6446177"/>
            <a:ext cx="5487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58C5A-C690-436F-81AB-CC9A2A972F17}"/>
              </a:ext>
            </a:extLst>
          </p:cNvPr>
          <p:cNvSpPr txBox="1"/>
          <p:nvPr/>
        </p:nvSpPr>
        <p:spPr>
          <a:xfrm>
            <a:off x="690880" y="954005"/>
            <a:ext cx="802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Montserrat"/>
              </a:rPr>
              <a:t>WS</a:t>
            </a:r>
            <a:r>
              <a:rPr lang="ko-KR" altLang="en-US" sz="2400" dirty="0">
                <a:latin typeface="Montserrat"/>
              </a:rPr>
              <a:t> 확장자란</a:t>
            </a:r>
            <a:r>
              <a:rPr lang="en-US" altLang="ko-KR" sz="2400" dirty="0">
                <a:latin typeface="Montserrat"/>
              </a:rPr>
              <a:t>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A7E14D-00F7-43CC-A63D-724351613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664" y="2058015"/>
            <a:ext cx="7221335" cy="1395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858A4C-3F43-423C-98B7-F863A7FE4204}"/>
              </a:ext>
            </a:extLst>
          </p:cNvPr>
          <p:cNvSpPr txBox="1"/>
          <p:nvPr/>
        </p:nvSpPr>
        <p:spPr>
          <a:xfrm>
            <a:off x="906664" y="4910959"/>
            <a:ext cx="739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Montserrat"/>
              </a:rPr>
              <a:t>화면상으로는 아무것도 나타나지 않으며</a:t>
            </a:r>
            <a:r>
              <a:rPr lang="en-US" altLang="ko-KR" sz="1800" dirty="0">
                <a:latin typeface="Montserrat"/>
              </a:rPr>
              <a:t>, </a:t>
            </a:r>
            <a:r>
              <a:rPr lang="ko-KR" altLang="en-US" sz="1800" dirty="0">
                <a:latin typeface="Montserrat"/>
              </a:rPr>
              <a:t>공백</a:t>
            </a:r>
            <a:r>
              <a:rPr lang="en-US" altLang="ko-KR" sz="1800" dirty="0">
                <a:latin typeface="Montserrat"/>
              </a:rPr>
              <a:t>, </a:t>
            </a:r>
            <a:r>
              <a:rPr lang="ko-KR" altLang="en-US" sz="1800" dirty="0">
                <a:latin typeface="Montserrat"/>
              </a:rPr>
              <a:t>탭</a:t>
            </a:r>
            <a:r>
              <a:rPr lang="en-US" altLang="ko-KR" sz="1800" dirty="0">
                <a:latin typeface="Montserrat"/>
              </a:rPr>
              <a:t>, </a:t>
            </a:r>
            <a:r>
              <a:rPr lang="ko-KR" altLang="en-US" sz="1800" dirty="0" err="1">
                <a:latin typeface="Montserrat"/>
              </a:rPr>
              <a:t>개행문자로만</a:t>
            </a:r>
            <a:r>
              <a:rPr lang="ko-KR" altLang="en-US" sz="1800" dirty="0">
                <a:latin typeface="Montserrat"/>
              </a:rPr>
              <a:t> 표현됨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1EB30606-9B29-4491-ACB8-173CEA161FE8}"/>
              </a:ext>
            </a:extLst>
          </p:cNvPr>
          <p:cNvSpPr/>
          <p:nvPr/>
        </p:nvSpPr>
        <p:spPr>
          <a:xfrm>
            <a:off x="4439919" y="3541760"/>
            <a:ext cx="508001" cy="1107440"/>
          </a:xfrm>
          <a:prstGeom prst="downArrow">
            <a:avLst>
              <a:gd name="adj1" fmla="val 50000"/>
              <a:gd name="adj2" fmla="val 117236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018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8556775" y="6446177"/>
            <a:ext cx="5487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01D641-CFD3-471D-8CB4-FEBCC83CA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19" y="934069"/>
            <a:ext cx="4602481" cy="47860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6F4D87-5E67-42B2-9A97-AAC99CB8EA8A}"/>
              </a:ext>
            </a:extLst>
          </p:cNvPr>
          <p:cNvSpPr txBox="1"/>
          <p:nvPr/>
        </p:nvSpPr>
        <p:spPr>
          <a:xfrm>
            <a:off x="5455919" y="2606377"/>
            <a:ext cx="36495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Montserrat"/>
              </a:rPr>
              <a:t>Atom</a:t>
            </a:r>
            <a:r>
              <a:rPr lang="ko-KR" altLang="en-US" sz="2000" dirty="0">
                <a:latin typeface="Montserrat"/>
              </a:rPr>
              <a:t>으로 열어보니 내용은 눈에 보이지 않지만 </a:t>
            </a:r>
            <a:r>
              <a:rPr lang="en-US" altLang="ko-KR" sz="2000" dirty="0">
                <a:latin typeface="Montserrat"/>
              </a:rPr>
              <a:t>241</a:t>
            </a:r>
            <a:r>
              <a:rPr lang="ko-KR" altLang="en-US" sz="2000" dirty="0" err="1">
                <a:latin typeface="Montserrat"/>
              </a:rPr>
              <a:t>줄짜리</a:t>
            </a:r>
            <a:r>
              <a:rPr lang="ko-KR" altLang="en-US" sz="2000" dirty="0">
                <a:latin typeface="Montserrat"/>
              </a:rPr>
              <a:t> 코드임이 확인 가능</a:t>
            </a:r>
            <a:r>
              <a:rPr lang="en-US" altLang="ko-KR" sz="2000" dirty="0">
                <a:latin typeface="Montserrat"/>
              </a:rPr>
              <a:t>!</a:t>
            </a:r>
            <a:endParaRPr lang="ko-KR" altLang="en-US" sz="2000" dirty="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348344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8556775" y="6446177"/>
            <a:ext cx="5487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B4C970-FEB7-40FF-AF06-B324B776476D}"/>
              </a:ext>
            </a:extLst>
          </p:cNvPr>
          <p:cNvSpPr txBox="1"/>
          <p:nvPr/>
        </p:nvSpPr>
        <p:spPr>
          <a:xfrm>
            <a:off x="1073752" y="4246063"/>
            <a:ext cx="7233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Montserrat"/>
                <a:hlinkClick r:id="rId3"/>
              </a:rPr>
              <a:t>https://tio.run/#whitespace</a:t>
            </a:r>
            <a:r>
              <a:rPr lang="en-US" altLang="ko-KR" sz="1800" dirty="0">
                <a:latin typeface="Montserrat"/>
              </a:rPr>
              <a:t> </a:t>
            </a:r>
            <a:r>
              <a:rPr lang="ko-KR" altLang="en-US" sz="1800" dirty="0">
                <a:latin typeface="Montserrat"/>
              </a:rPr>
              <a:t>에 코드를 </a:t>
            </a:r>
            <a:r>
              <a:rPr lang="ko-KR" altLang="en-US" sz="1800" dirty="0" err="1">
                <a:latin typeface="Montserrat"/>
              </a:rPr>
              <a:t>붙여넣기하면</a:t>
            </a:r>
            <a:r>
              <a:rPr lang="ko-KR" altLang="en-US" sz="1800" dirty="0">
                <a:latin typeface="Montserrat"/>
              </a:rPr>
              <a:t> </a:t>
            </a:r>
            <a:r>
              <a:rPr lang="en-US" altLang="ko-KR" sz="1800" dirty="0">
                <a:latin typeface="Montserrat"/>
              </a:rPr>
              <a:t>flag</a:t>
            </a:r>
            <a:r>
              <a:rPr lang="ko-KR" altLang="en-US" sz="1800" dirty="0">
                <a:latin typeface="Montserrat"/>
              </a:rPr>
              <a:t> 값이 나타남</a:t>
            </a:r>
            <a:endParaRPr lang="en-US" altLang="ko-KR" sz="1800" dirty="0">
              <a:latin typeface="Montserrat"/>
            </a:endParaRPr>
          </a:p>
          <a:p>
            <a:endParaRPr lang="en-US" altLang="ko-KR" sz="1800" dirty="0">
              <a:latin typeface="Montserrat"/>
            </a:endParaRPr>
          </a:p>
          <a:p>
            <a:r>
              <a:rPr lang="ko-KR" altLang="en-US" sz="1800" dirty="0">
                <a:latin typeface="Montserrat"/>
              </a:rPr>
              <a:t>해결</a:t>
            </a:r>
            <a:r>
              <a:rPr lang="en-US" altLang="ko-KR" sz="1800" dirty="0">
                <a:latin typeface="Montserrat"/>
              </a:rPr>
              <a:t>!</a:t>
            </a:r>
            <a:endParaRPr lang="ko-KR" altLang="en-US" sz="1800" dirty="0">
              <a:latin typeface="Montserra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B6F6B1-57DE-4DB6-8A1C-0CD9EC4C3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299" y="2385040"/>
            <a:ext cx="8280826" cy="78744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DC374A9-AA56-4936-B073-2FCBDFF3B50F}"/>
              </a:ext>
            </a:extLst>
          </p:cNvPr>
          <p:cNvSpPr/>
          <p:nvPr/>
        </p:nvSpPr>
        <p:spPr>
          <a:xfrm>
            <a:off x="1747520" y="2692400"/>
            <a:ext cx="6969760" cy="1727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946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691200" y="0"/>
            <a:ext cx="7761600" cy="129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IMG Recovery</a:t>
            </a:r>
            <a:r>
              <a:rPr lang="ko-KR" altLang="en-US" dirty="0"/>
              <a:t>를 풀어보자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8556775" y="6446177"/>
            <a:ext cx="5487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721DF8-FE6F-4E8E-9A07-541A1F1D7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80" y="2139883"/>
            <a:ext cx="7588640" cy="257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99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8556775" y="6446177"/>
            <a:ext cx="5487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B5DB90-3D8C-4692-9342-66CC3793A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919" y="1926510"/>
            <a:ext cx="7310532" cy="361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51227"/>
      </p:ext>
    </p:extLst>
  </p:cSld>
  <p:clrMapOvr>
    <a:masterClrMapping/>
  </p:clrMapOvr>
</p:sld>
</file>

<file path=ppt/theme/theme1.xml><?xml version="1.0" encoding="utf-8"?>
<a:theme xmlns:a="http://schemas.openxmlformats.org/drawingml/2006/main" name="Desdemon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366</Words>
  <Application>Microsoft Office PowerPoint</Application>
  <PresentationFormat>화면 슬라이드 쇼(4:3)</PresentationFormat>
  <Paragraphs>99</Paragraphs>
  <Slides>31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5" baseType="lpstr">
      <vt:lpstr>Montserrat</vt:lpstr>
      <vt:lpstr>맑은 고딕</vt:lpstr>
      <vt:lpstr>Arial</vt:lpstr>
      <vt:lpstr>Desdemona template</vt:lpstr>
      <vt:lpstr>웹 해킹을 공부해보자   박지윤</vt:lpstr>
      <vt:lpstr>목차</vt:lpstr>
      <vt:lpstr>Wargame.kr 의 WTF_Code를 풀어보자 </vt:lpstr>
      <vt:lpstr>PowerPoint 프레젠테이션</vt:lpstr>
      <vt:lpstr>PowerPoint 프레젠테이션</vt:lpstr>
      <vt:lpstr>PowerPoint 프레젠테이션</vt:lpstr>
      <vt:lpstr>PowerPoint 프레젠테이션</vt:lpstr>
      <vt:lpstr>IMG Recovery를 풀어보자 </vt:lpstr>
      <vt:lpstr>PowerPoint 프레젠테이션</vt:lpstr>
      <vt:lpstr>PowerPoint 프레젠테이션</vt:lpstr>
      <vt:lpstr>PowerPoint 프레젠테이션</vt:lpstr>
      <vt:lpstr>PowerPoint 프레젠테이션</vt:lpstr>
      <vt:lpstr>웹 해킹을 실습해보자!</vt:lpstr>
      <vt:lpstr>먼저 알아야 할 것</vt:lpstr>
      <vt:lpstr>File Upload 공격 </vt:lpstr>
      <vt:lpstr>공격 절차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공부한 내용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박지윤</dc:creator>
  <cp:lastModifiedBy>박지윤</cp:lastModifiedBy>
  <cp:revision>18</cp:revision>
  <dcterms:modified xsi:type="dcterms:W3CDTF">2018-07-15T09:55:08Z</dcterms:modified>
</cp:coreProperties>
</file>